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mo" charset="1" panose="020B0604020202020204"/>
      <p:regular r:id="rId22"/>
    </p:embeddedFont>
    <p:embeddedFont>
      <p:font typeface="Fira Sans" charset="1" panose="020B0503050000020004"/>
      <p:regular r:id="rId23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967632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COVID-19 Exploratory Data Analysis (EDA) Using Pandas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6050756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Analyzing the Impact of COVID-19 Using Data Science.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050280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Visualizing Key Findings: Interactive Charts and Maps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4133404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93028" y="4416921"/>
            <a:ext cx="3825627" cy="442912"/>
            <a:chOff x="0" y="0"/>
            <a:chExt cx="5100837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0837" cy="590550"/>
            </a:xfrm>
            <a:custGeom>
              <a:avLst/>
              <a:gdLst/>
              <a:ahLst/>
              <a:cxnLst/>
              <a:rect r="r" b="b" t="t" l="l"/>
              <a:pathLst>
                <a:path h="590550" w="5100837">
                  <a:moveTo>
                    <a:pt x="0" y="0"/>
                  </a:moveTo>
                  <a:lnTo>
                    <a:pt x="5100837" y="0"/>
                  </a:lnTo>
                  <a:lnTo>
                    <a:pt x="51008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0083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Interactive Charts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3028" y="5029944"/>
            <a:ext cx="7602736" cy="453629"/>
            <a:chOff x="0" y="0"/>
            <a:chExt cx="1013698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Use visualization libraries to create interactive charts.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50237" y="5834509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93028" y="6118026"/>
            <a:ext cx="4038154" cy="442912"/>
            <a:chOff x="0" y="0"/>
            <a:chExt cx="5384205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84205" cy="590550"/>
            </a:xfrm>
            <a:custGeom>
              <a:avLst/>
              <a:gdLst/>
              <a:ahLst/>
              <a:cxnLst/>
              <a:rect r="r" b="b" t="t" l="l"/>
              <a:pathLst>
                <a:path h="590550" w="5384205">
                  <a:moveTo>
                    <a:pt x="0" y="0"/>
                  </a:moveTo>
                  <a:lnTo>
                    <a:pt x="5384205" y="0"/>
                  </a:lnTo>
                  <a:lnTo>
                    <a:pt x="538420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8420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Geospatial Analysis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3028" y="6731050"/>
            <a:ext cx="7602736" cy="453629"/>
            <a:chOff x="0" y="0"/>
            <a:chExt cx="10136982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Mapping data to identify hotspots.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50237" y="753561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93028" y="7819132"/>
            <a:ext cx="3544044" cy="442912"/>
            <a:chOff x="0" y="0"/>
            <a:chExt cx="472539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 Exploration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93028" y="8432155"/>
            <a:ext cx="7602736" cy="453629"/>
            <a:chOff x="0" y="0"/>
            <a:chExt cx="10136982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Enable data exploration through UI controls.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3833" y="3062774"/>
            <a:ext cx="13320667" cy="6778215"/>
          </a:xfrm>
          <a:custGeom>
            <a:avLst/>
            <a:gdLst/>
            <a:ahLst/>
            <a:cxnLst/>
            <a:rect r="r" b="b" t="t" l="l"/>
            <a:pathLst>
              <a:path h="6778215" w="13320667">
                <a:moveTo>
                  <a:pt x="0" y="0"/>
                </a:moveTo>
                <a:lnTo>
                  <a:pt x="13320667" y="0"/>
                </a:lnTo>
                <a:lnTo>
                  <a:pt x="13320667" y="6778216"/>
                </a:lnTo>
                <a:lnTo>
                  <a:pt x="0" y="677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264" y="183410"/>
            <a:ext cx="17611338" cy="380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4"/>
              </a:lnSpc>
            </a:pPr>
            <a:r>
              <a:rPr lang="en-US" sz="72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10 Sponsors/Collaborators for Clinical Trials</a:t>
            </a:r>
          </a:p>
          <a:p>
            <a:pPr algn="ctr">
              <a:lnSpc>
                <a:spcPts val="1017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120825"/>
            <a:ext cx="16303526" cy="1771947"/>
            <a:chOff x="0" y="0"/>
            <a:chExt cx="21738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Predictive Modeling: Forecasting Future Trends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21570" y="4246661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 Preparation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859685"/>
            <a:ext cx="4873378" cy="453629"/>
            <a:chOff x="0" y="0"/>
            <a:chExt cx="6497837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97837" cy="604838"/>
            </a:xfrm>
            <a:custGeom>
              <a:avLst/>
              <a:gdLst/>
              <a:ahLst/>
              <a:cxnLst/>
              <a:rect r="r" b="b" t="t" l="l"/>
              <a:pathLst>
                <a:path h="604838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497837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Prepare data for modeling.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459807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889081" y="4395341"/>
            <a:ext cx="212675" cy="566886"/>
            <a:chOff x="0" y="0"/>
            <a:chExt cx="283567" cy="7558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3567" cy="755848"/>
            </a:xfrm>
            <a:custGeom>
              <a:avLst/>
              <a:gdLst/>
              <a:ahLst/>
              <a:cxnLst/>
              <a:rect r="r" b="b" t="t" l="l"/>
              <a:pathLst>
                <a:path h="755848" w="283567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2237" y="4246661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Model Selection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22237" y="4859685"/>
            <a:ext cx="4873526" cy="453629"/>
            <a:chOff x="0" y="0"/>
            <a:chExt cx="6498035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98035" cy="604838"/>
            </a:xfrm>
            <a:custGeom>
              <a:avLst/>
              <a:gdLst/>
              <a:ahLst/>
              <a:cxnLst/>
              <a:rect r="r" b="b" t="t" l="l"/>
              <a:pathLst>
                <a:path h="604838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Choose appropriate model.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459807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671422" y="4880967"/>
            <a:ext cx="212675" cy="566886"/>
            <a:chOff x="0" y="0"/>
            <a:chExt cx="283567" cy="75584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3567" cy="755848"/>
            </a:xfrm>
            <a:custGeom>
              <a:avLst/>
              <a:gdLst/>
              <a:ahLst/>
              <a:cxnLst/>
              <a:rect r="r" b="b" t="t" l="l"/>
              <a:pathLst>
                <a:path h="755848" w="283567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2237" y="7312372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Training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22237" y="7925395"/>
            <a:ext cx="4873526" cy="453629"/>
            <a:chOff x="0" y="0"/>
            <a:chExt cx="6498035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498035" cy="604838"/>
            </a:xfrm>
            <a:custGeom>
              <a:avLst/>
              <a:gdLst/>
              <a:ahLst/>
              <a:cxnLst/>
              <a:rect r="r" b="b" t="t" l="l"/>
              <a:pathLst>
                <a:path h="604838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649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 model on existing data.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459807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185798" y="7663309"/>
            <a:ext cx="212675" cy="566886"/>
            <a:chOff x="0" y="0"/>
            <a:chExt cx="283567" cy="7558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3567" cy="755848"/>
            </a:xfrm>
            <a:custGeom>
              <a:avLst/>
              <a:gdLst/>
              <a:ahLst/>
              <a:cxnLst/>
              <a:rect r="r" b="b" t="t" l="l"/>
              <a:pathLst>
                <a:path h="755848" w="283567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321570" y="7312372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Evaluation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2238" y="7925395"/>
            <a:ext cx="4873378" cy="453629"/>
            <a:chOff x="0" y="0"/>
            <a:chExt cx="6497837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497837" cy="604838"/>
            </a:xfrm>
            <a:custGeom>
              <a:avLst/>
              <a:gdLst/>
              <a:ahLst/>
              <a:cxnLst/>
              <a:rect r="r" b="b" t="t" l="l"/>
              <a:pathLst>
                <a:path h="604838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6497837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Evaluate the model.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290816" y="3459807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403455" y="7177682"/>
            <a:ext cx="212675" cy="566886"/>
            <a:chOff x="0" y="0"/>
            <a:chExt cx="283567" cy="7558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83567" cy="755848"/>
            </a:xfrm>
            <a:custGeom>
              <a:avLst/>
              <a:gdLst/>
              <a:ahLst/>
              <a:cxnLst/>
              <a:rect r="r" b="b" t="t" l="l"/>
              <a:pathLst>
                <a:path h="755848" w="283567">
                  <a:moveTo>
                    <a:pt x="0" y="0"/>
                  </a:moveTo>
                  <a:lnTo>
                    <a:pt x="283567" y="0"/>
                  </a:lnTo>
                  <a:lnTo>
                    <a:pt x="28356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33350"/>
              <a:ext cx="283567" cy="8891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4669" y="728662"/>
            <a:ext cx="9580661" cy="2476649"/>
            <a:chOff x="0" y="0"/>
            <a:chExt cx="12774215" cy="33021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74215" cy="3302198"/>
            </a:xfrm>
            <a:custGeom>
              <a:avLst/>
              <a:gdLst/>
              <a:ahLst/>
              <a:cxnLst/>
              <a:rect r="r" b="b" t="t" l="l"/>
              <a:pathLst>
                <a:path h="3302198" w="12774215">
                  <a:moveTo>
                    <a:pt x="0" y="0"/>
                  </a:moveTo>
                  <a:lnTo>
                    <a:pt x="12774215" y="0"/>
                  </a:lnTo>
                  <a:lnTo>
                    <a:pt x="12774215" y="3302198"/>
                  </a:lnTo>
                  <a:lnTo>
                    <a:pt x="0" y="3302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774215" cy="3368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Conclusion: Key Insights and Future Research Directions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4669" y="3898701"/>
            <a:ext cx="594420" cy="594420"/>
            <a:chOff x="0" y="0"/>
            <a:chExt cx="792560" cy="7925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2607" cy="792607"/>
            </a:xfrm>
            <a:custGeom>
              <a:avLst/>
              <a:gdLst/>
              <a:ahLst/>
              <a:cxnLst/>
              <a:rect r="r" b="b" t="t" l="l"/>
              <a:pathLst>
                <a:path h="792607" w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02965" y="3997672"/>
            <a:ext cx="237828" cy="396329"/>
            <a:chOff x="0" y="0"/>
            <a:chExt cx="317103" cy="528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103" cy="528438"/>
            </a:xfrm>
            <a:custGeom>
              <a:avLst/>
              <a:gdLst/>
              <a:ahLst/>
              <a:cxnLst/>
              <a:rect r="r" b="b" t="t" l="l"/>
              <a:pathLst>
                <a:path h="528438" w="317103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3259" y="3898701"/>
            <a:ext cx="3302496" cy="412700"/>
            <a:chOff x="0" y="0"/>
            <a:chExt cx="4403328" cy="5502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03329" cy="550267"/>
            </a:xfrm>
            <a:custGeom>
              <a:avLst/>
              <a:gdLst/>
              <a:ahLst/>
              <a:cxnLst/>
              <a:rect r="r" b="b" t="t" l="l"/>
              <a:pathLst>
                <a:path h="550267" w="4403329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Key Insights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83259" y="4469904"/>
            <a:ext cx="8722072" cy="422672"/>
            <a:chOff x="0" y="0"/>
            <a:chExt cx="11629430" cy="5635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29430" cy="563563"/>
            </a:xfrm>
            <a:custGeom>
              <a:avLst/>
              <a:gdLst/>
              <a:ahLst/>
              <a:cxnLst/>
              <a:rect r="r" b="b" t="t" l="l"/>
              <a:pathLst>
                <a:path h="563563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Summarize insights from the EDA.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4669" y="5453955"/>
            <a:ext cx="594420" cy="594420"/>
            <a:chOff x="0" y="0"/>
            <a:chExt cx="792560" cy="7925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2607" cy="792607"/>
            </a:xfrm>
            <a:custGeom>
              <a:avLst/>
              <a:gdLst/>
              <a:ahLst/>
              <a:cxnLst/>
              <a:rect r="r" b="b" t="t" l="l"/>
              <a:pathLst>
                <a:path h="792607" w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02965" y="5552926"/>
            <a:ext cx="237828" cy="396329"/>
            <a:chOff x="0" y="0"/>
            <a:chExt cx="317103" cy="5284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7103" cy="528438"/>
            </a:xfrm>
            <a:custGeom>
              <a:avLst/>
              <a:gdLst/>
              <a:ahLst/>
              <a:cxnLst/>
              <a:rect r="r" b="b" t="t" l="l"/>
              <a:pathLst>
                <a:path h="528438" w="317103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83259" y="5453955"/>
            <a:ext cx="3302496" cy="412700"/>
            <a:chOff x="0" y="0"/>
            <a:chExt cx="4403328" cy="5502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03329" cy="550267"/>
            </a:xfrm>
            <a:custGeom>
              <a:avLst/>
              <a:gdLst/>
              <a:ahLst/>
              <a:cxnLst/>
              <a:rect r="r" b="b" t="t" l="l"/>
              <a:pathLst>
                <a:path h="550267" w="4403329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Lessons Learned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83259" y="6025158"/>
            <a:ext cx="8722072" cy="422672"/>
            <a:chOff x="0" y="0"/>
            <a:chExt cx="11629430" cy="5635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29430" cy="563563"/>
            </a:xfrm>
            <a:custGeom>
              <a:avLst/>
              <a:gdLst/>
              <a:ahLst/>
              <a:cxnLst/>
              <a:rect r="r" b="b" t="t" l="l"/>
              <a:pathLst>
                <a:path h="563563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Highlight successful techniques.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24669" y="7009210"/>
            <a:ext cx="594420" cy="594420"/>
            <a:chOff x="0" y="0"/>
            <a:chExt cx="792560" cy="7925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2607" cy="792607"/>
            </a:xfrm>
            <a:custGeom>
              <a:avLst/>
              <a:gdLst/>
              <a:ahLst/>
              <a:cxnLst/>
              <a:rect r="r" b="b" t="t" l="l"/>
              <a:pathLst>
                <a:path h="792607" w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02965" y="7108180"/>
            <a:ext cx="237828" cy="396329"/>
            <a:chOff x="0" y="0"/>
            <a:chExt cx="317103" cy="5284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7103" cy="528438"/>
            </a:xfrm>
            <a:custGeom>
              <a:avLst/>
              <a:gdLst/>
              <a:ahLst/>
              <a:cxnLst/>
              <a:rect r="r" b="b" t="t" l="l"/>
              <a:pathLst>
                <a:path h="528438" w="317103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783259" y="7009210"/>
            <a:ext cx="3302496" cy="412700"/>
            <a:chOff x="0" y="0"/>
            <a:chExt cx="4403328" cy="55026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403329" cy="550267"/>
            </a:xfrm>
            <a:custGeom>
              <a:avLst/>
              <a:gdLst/>
              <a:ahLst/>
              <a:cxnLst/>
              <a:rect r="r" b="b" t="t" l="l"/>
              <a:pathLst>
                <a:path h="550267" w="4403329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Future Studies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783259" y="7580411"/>
            <a:ext cx="8722072" cy="422672"/>
            <a:chOff x="0" y="0"/>
            <a:chExt cx="11629430" cy="56356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629430" cy="563563"/>
            </a:xfrm>
            <a:custGeom>
              <a:avLst/>
              <a:gdLst/>
              <a:ahLst/>
              <a:cxnLst/>
              <a:rect r="r" b="b" t="t" l="l"/>
              <a:pathLst>
                <a:path h="563563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Suggest further research areas.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24669" y="8564464"/>
            <a:ext cx="594420" cy="594420"/>
            <a:chOff x="0" y="0"/>
            <a:chExt cx="792560" cy="7925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92607" cy="792607"/>
            </a:xfrm>
            <a:custGeom>
              <a:avLst/>
              <a:gdLst/>
              <a:ahLst/>
              <a:cxnLst/>
              <a:rect r="r" b="b" t="t" l="l"/>
              <a:pathLst>
                <a:path h="792607" w="792607">
                  <a:moveTo>
                    <a:pt x="0" y="52832"/>
                  </a:moveTo>
                  <a:cubicBezTo>
                    <a:pt x="0" y="23622"/>
                    <a:pt x="23622" y="0"/>
                    <a:pt x="52832" y="0"/>
                  </a:cubicBezTo>
                  <a:lnTo>
                    <a:pt x="739775" y="0"/>
                  </a:lnTo>
                  <a:cubicBezTo>
                    <a:pt x="768985" y="0"/>
                    <a:pt x="792607" y="23622"/>
                    <a:pt x="792607" y="52832"/>
                  </a:cubicBezTo>
                  <a:lnTo>
                    <a:pt x="792607" y="739775"/>
                  </a:lnTo>
                  <a:cubicBezTo>
                    <a:pt x="792607" y="768985"/>
                    <a:pt x="768985" y="792607"/>
                    <a:pt x="739775" y="792607"/>
                  </a:cubicBezTo>
                  <a:lnTo>
                    <a:pt x="52832" y="792607"/>
                  </a:lnTo>
                  <a:cubicBezTo>
                    <a:pt x="23622" y="792607"/>
                    <a:pt x="0" y="768858"/>
                    <a:pt x="0" y="739775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102965" y="8663434"/>
            <a:ext cx="237828" cy="396329"/>
            <a:chOff x="0" y="0"/>
            <a:chExt cx="317103" cy="52843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17103" cy="528438"/>
            </a:xfrm>
            <a:custGeom>
              <a:avLst/>
              <a:gdLst/>
              <a:ahLst/>
              <a:cxnLst/>
              <a:rect r="r" b="b" t="t" l="l"/>
              <a:pathLst>
                <a:path h="528438" w="317103">
                  <a:moveTo>
                    <a:pt x="0" y="0"/>
                  </a:moveTo>
                  <a:lnTo>
                    <a:pt x="317103" y="0"/>
                  </a:lnTo>
                  <a:lnTo>
                    <a:pt x="3171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38100"/>
              <a:ext cx="317103" cy="490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783259" y="8564464"/>
            <a:ext cx="4357390" cy="412700"/>
            <a:chOff x="0" y="0"/>
            <a:chExt cx="5809853" cy="55026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809854" cy="550267"/>
            </a:xfrm>
            <a:custGeom>
              <a:avLst/>
              <a:gdLst/>
              <a:ahLst/>
              <a:cxnLst/>
              <a:rect r="r" b="b" t="t" l="l"/>
              <a:pathLst>
                <a:path h="550267" w="5809854">
                  <a:moveTo>
                    <a:pt x="0" y="0"/>
                  </a:moveTo>
                  <a:lnTo>
                    <a:pt x="5809854" y="0"/>
                  </a:lnTo>
                  <a:lnTo>
                    <a:pt x="5809854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5809853" cy="5788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Policy Recommendations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783259" y="9135666"/>
            <a:ext cx="8722072" cy="422672"/>
            <a:chOff x="0" y="0"/>
            <a:chExt cx="11629430" cy="56356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1629430" cy="563563"/>
            </a:xfrm>
            <a:custGeom>
              <a:avLst/>
              <a:gdLst/>
              <a:ahLst/>
              <a:cxnLst/>
              <a:rect r="r" b="b" t="t" l="l"/>
              <a:pathLst>
                <a:path h="563563" w="11629430">
                  <a:moveTo>
                    <a:pt x="0" y="0"/>
                  </a:moveTo>
                  <a:lnTo>
                    <a:pt x="11629430" y="0"/>
                  </a:lnTo>
                  <a:lnTo>
                    <a:pt x="11629430" y="563563"/>
                  </a:lnTo>
                  <a:lnTo>
                    <a:pt x="0" y="563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85725"/>
              <a:ext cx="11629430" cy="64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Inform future responses.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040856"/>
          </a:xfrm>
          <a:custGeom>
            <a:avLst/>
            <a:gdLst/>
            <a:ahLst/>
            <a:cxnLst/>
            <a:rect r="r" b="b" t="t" l="l"/>
            <a:pathLst>
              <a:path h="3040856" w="18288000">
                <a:moveTo>
                  <a:pt x="0" y="0"/>
                </a:moveTo>
                <a:lnTo>
                  <a:pt x="18288000" y="0"/>
                </a:lnTo>
                <a:lnTo>
                  <a:pt x="18288000" y="3040856"/>
                </a:lnTo>
                <a:lnTo>
                  <a:pt x="0" y="3040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" t="0" r="-3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1446" y="3711625"/>
            <a:ext cx="16585109" cy="1520130"/>
            <a:chOff x="0" y="0"/>
            <a:chExt cx="22113478" cy="2026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13478" cy="2026840"/>
            </a:xfrm>
            <a:custGeom>
              <a:avLst/>
              <a:gdLst/>
              <a:ahLst/>
              <a:cxnLst/>
              <a:rect r="r" b="b" t="t" l="l"/>
              <a:pathLst>
                <a:path h="2026840" w="22113478">
                  <a:moveTo>
                    <a:pt x="0" y="0"/>
                  </a:moveTo>
                  <a:lnTo>
                    <a:pt x="22113478" y="0"/>
                  </a:lnTo>
                  <a:lnTo>
                    <a:pt x="22113478" y="2026840"/>
                  </a:lnTo>
                  <a:lnTo>
                    <a:pt x="0" y="202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113478" cy="20649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37"/>
                </a:lnSpc>
              </a:pPr>
              <a:r>
                <a:rPr lang="en-US" sz="4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Global COVID-19 Trends: Cases, Deaths, and Recoveries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1446" y="7606307"/>
            <a:ext cx="16585109" cy="28575"/>
            <a:chOff x="0" y="0"/>
            <a:chExt cx="22113478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13494" cy="38100"/>
            </a:xfrm>
            <a:custGeom>
              <a:avLst/>
              <a:gdLst/>
              <a:ahLst/>
              <a:cxnLst/>
              <a:rect r="r" b="b" t="t" l="l"/>
              <a:pathLst>
                <a:path h="38100" w="2211349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094444" y="0"/>
                  </a:lnTo>
                  <a:cubicBezTo>
                    <a:pt x="22104984" y="0"/>
                    <a:pt x="22113494" y="8509"/>
                    <a:pt x="22113494" y="19050"/>
                  </a:cubicBezTo>
                  <a:cubicBezTo>
                    <a:pt x="22113494" y="29591"/>
                    <a:pt x="22104984" y="38100"/>
                    <a:pt x="2209444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081016" y="6754936"/>
            <a:ext cx="28575" cy="851446"/>
            <a:chOff x="0" y="0"/>
            <a:chExt cx="38100" cy="11352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00" cy="1135253"/>
            </a:xfrm>
            <a:custGeom>
              <a:avLst/>
              <a:gdLst/>
              <a:ahLst/>
              <a:cxnLst/>
              <a:rect r="r" b="b" t="t" l="l"/>
              <a:pathLst>
                <a:path h="113525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821757" y="7332687"/>
            <a:ext cx="547241" cy="547241"/>
            <a:chOff x="0" y="0"/>
            <a:chExt cx="729655" cy="7296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9615" cy="729615"/>
            </a:xfrm>
            <a:custGeom>
              <a:avLst/>
              <a:gdLst/>
              <a:ahLst/>
              <a:cxnLst/>
              <a:rect r="r" b="b" t="t" l="l"/>
              <a:pathLst>
                <a:path h="729615" w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985915" y="7423770"/>
            <a:ext cx="218926" cy="364926"/>
            <a:chOff x="0" y="0"/>
            <a:chExt cx="291902" cy="4865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1902" cy="486568"/>
            </a:xfrm>
            <a:custGeom>
              <a:avLst/>
              <a:gdLst/>
              <a:ahLst/>
              <a:cxnLst/>
              <a:rect r="r" b="b" t="t" l="l"/>
              <a:pathLst>
                <a:path h="486568" w="291902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75024" y="5596532"/>
            <a:ext cx="3040856" cy="379959"/>
            <a:chOff x="0" y="0"/>
            <a:chExt cx="4054475" cy="5066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54475" cy="506612"/>
            </a:xfrm>
            <a:custGeom>
              <a:avLst/>
              <a:gdLst/>
              <a:ahLst/>
              <a:cxnLst/>
              <a:rect r="r" b="b" t="t" l="l"/>
              <a:pathLst>
                <a:path h="506612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Early Spread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4631" y="6122342"/>
            <a:ext cx="6001642" cy="389335"/>
            <a:chOff x="0" y="0"/>
            <a:chExt cx="8002190" cy="5191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02190" cy="519113"/>
            </a:xfrm>
            <a:custGeom>
              <a:avLst/>
              <a:gdLst/>
              <a:ahLst/>
              <a:cxnLst/>
              <a:rect r="r" b="b" t="t" l="l"/>
              <a:pathLst>
                <a:path h="519113" w="8002190">
                  <a:moveTo>
                    <a:pt x="0" y="0"/>
                  </a:moveTo>
                  <a:lnTo>
                    <a:pt x="8002190" y="0"/>
                  </a:lnTo>
                  <a:lnTo>
                    <a:pt x="8002190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8002190" cy="604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Initial outbreak and spread.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46615" y="7606234"/>
            <a:ext cx="28575" cy="851446"/>
            <a:chOff x="0" y="0"/>
            <a:chExt cx="38100" cy="11352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00" cy="1135253"/>
            </a:xfrm>
            <a:custGeom>
              <a:avLst/>
              <a:gdLst/>
              <a:ahLst/>
              <a:cxnLst/>
              <a:rect r="r" b="b" t="t" l="l"/>
              <a:pathLst>
                <a:path h="113525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187356" y="7332687"/>
            <a:ext cx="547241" cy="547241"/>
            <a:chOff x="0" y="0"/>
            <a:chExt cx="729655" cy="7296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29615" cy="729615"/>
            </a:xfrm>
            <a:custGeom>
              <a:avLst/>
              <a:gdLst/>
              <a:ahLst/>
              <a:cxnLst/>
              <a:rect r="r" b="b" t="t" l="l"/>
              <a:pathLst>
                <a:path h="729615" w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351514" y="7423770"/>
            <a:ext cx="218926" cy="364926"/>
            <a:chOff x="0" y="0"/>
            <a:chExt cx="291902" cy="4865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91902" cy="486568"/>
            </a:xfrm>
            <a:custGeom>
              <a:avLst/>
              <a:gdLst/>
              <a:ahLst/>
              <a:cxnLst/>
              <a:rect r="r" b="b" t="t" l="l"/>
              <a:pathLst>
                <a:path h="486568" w="291902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940624" y="8700939"/>
            <a:ext cx="3040856" cy="379959"/>
            <a:chOff x="0" y="0"/>
            <a:chExt cx="4054475" cy="5066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054475" cy="506612"/>
            </a:xfrm>
            <a:custGeom>
              <a:avLst/>
              <a:gdLst/>
              <a:ahLst/>
              <a:cxnLst/>
              <a:rect r="r" b="b" t="t" l="l"/>
              <a:pathLst>
                <a:path h="506612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Peak Infections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460230" y="9226749"/>
            <a:ext cx="6001791" cy="389335"/>
            <a:chOff x="0" y="0"/>
            <a:chExt cx="8002388" cy="51911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002388" cy="519113"/>
            </a:xfrm>
            <a:custGeom>
              <a:avLst/>
              <a:gdLst/>
              <a:ahLst/>
              <a:cxnLst/>
              <a:rect r="r" b="b" t="t" l="l"/>
              <a:pathLst>
                <a:path h="519113" w="8002388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Highest infection rates.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812215" y="6754936"/>
            <a:ext cx="28575" cy="851446"/>
            <a:chOff x="0" y="0"/>
            <a:chExt cx="38100" cy="113526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8100" cy="1135253"/>
            </a:xfrm>
            <a:custGeom>
              <a:avLst/>
              <a:gdLst/>
              <a:ahLst/>
              <a:cxnLst/>
              <a:rect r="r" b="b" t="t" l="l"/>
              <a:pathLst>
                <a:path h="113525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552956" y="7332687"/>
            <a:ext cx="547241" cy="547241"/>
            <a:chOff x="0" y="0"/>
            <a:chExt cx="729655" cy="72965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29615" cy="729615"/>
            </a:xfrm>
            <a:custGeom>
              <a:avLst/>
              <a:gdLst/>
              <a:ahLst/>
              <a:cxnLst/>
              <a:rect r="r" b="b" t="t" l="l"/>
              <a:pathLst>
                <a:path h="729615" w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717114" y="7423770"/>
            <a:ext cx="218926" cy="364926"/>
            <a:chOff x="0" y="0"/>
            <a:chExt cx="291902" cy="48656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1902" cy="486568"/>
            </a:xfrm>
            <a:custGeom>
              <a:avLst/>
              <a:gdLst/>
              <a:ahLst/>
              <a:cxnLst/>
              <a:rect r="r" b="b" t="t" l="l"/>
              <a:pathLst>
                <a:path h="486568" w="291902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185522" y="5596532"/>
            <a:ext cx="3282255" cy="379959"/>
            <a:chOff x="0" y="0"/>
            <a:chExt cx="4376340" cy="50661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376340" cy="506612"/>
            </a:xfrm>
            <a:custGeom>
              <a:avLst/>
              <a:gdLst/>
              <a:ahLst/>
              <a:cxnLst/>
              <a:rect r="r" b="b" t="t" l="l"/>
              <a:pathLst>
                <a:path h="506612" w="4376340">
                  <a:moveTo>
                    <a:pt x="0" y="0"/>
                  </a:moveTo>
                  <a:lnTo>
                    <a:pt x="4376340" y="0"/>
                  </a:lnTo>
                  <a:lnTo>
                    <a:pt x="4376340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4376340" cy="525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Vaccination Impact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825829" y="6122342"/>
            <a:ext cx="6001791" cy="389335"/>
            <a:chOff x="0" y="0"/>
            <a:chExt cx="8002388" cy="51911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002388" cy="519113"/>
            </a:xfrm>
            <a:custGeom>
              <a:avLst/>
              <a:gdLst/>
              <a:ahLst/>
              <a:cxnLst/>
              <a:rect r="r" b="b" t="t" l="l"/>
              <a:pathLst>
                <a:path h="519113" w="8002388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Effect of vaccines on case rates.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177962" y="7606234"/>
            <a:ext cx="28575" cy="851446"/>
            <a:chOff x="0" y="0"/>
            <a:chExt cx="38100" cy="113526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8100" cy="1135253"/>
            </a:xfrm>
            <a:custGeom>
              <a:avLst/>
              <a:gdLst/>
              <a:ahLst/>
              <a:cxnLst/>
              <a:rect r="r" b="b" t="t" l="l"/>
              <a:pathLst>
                <a:path h="1135253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16203"/>
                  </a:lnTo>
                  <a:cubicBezTo>
                    <a:pt x="38100" y="1126744"/>
                    <a:pt x="29591" y="1135253"/>
                    <a:pt x="19050" y="1135253"/>
                  </a:cubicBezTo>
                  <a:cubicBezTo>
                    <a:pt x="8509" y="1135253"/>
                    <a:pt x="0" y="1126744"/>
                    <a:pt x="0" y="1116203"/>
                  </a:cubicBezTo>
                  <a:close/>
                </a:path>
              </a:pathLst>
            </a:custGeom>
            <a:solidFill>
              <a:srgbClr val="474748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3918704" y="7332687"/>
            <a:ext cx="547241" cy="547241"/>
            <a:chOff x="0" y="0"/>
            <a:chExt cx="729655" cy="72965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29615" cy="729615"/>
            </a:xfrm>
            <a:custGeom>
              <a:avLst/>
              <a:gdLst/>
              <a:ahLst/>
              <a:cxnLst/>
              <a:rect r="r" b="b" t="t" l="l"/>
              <a:pathLst>
                <a:path h="729615" w="729615">
                  <a:moveTo>
                    <a:pt x="0" y="48641"/>
                  </a:moveTo>
                  <a:cubicBezTo>
                    <a:pt x="0" y="21844"/>
                    <a:pt x="21844" y="0"/>
                    <a:pt x="48641" y="0"/>
                  </a:cubicBezTo>
                  <a:lnTo>
                    <a:pt x="680974" y="0"/>
                  </a:lnTo>
                  <a:cubicBezTo>
                    <a:pt x="707898" y="0"/>
                    <a:pt x="729615" y="21844"/>
                    <a:pt x="729615" y="48641"/>
                  </a:cubicBezTo>
                  <a:lnTo>
                    <a:pt x="729615" y="680974"/>
                  </a:lnTo>
                  <a:cubicBezTo>
                    <a:pt x="729615" y="707898"/>
                    <a:pt x="707771" y="729615"/>
                    <a:pt x="680974" y="729615"/>
                  </a:cubicBezTo>
                  <a:lnTo>
                    <a:pt x="48641" y="729615"/>
                  </a:lnTo>
                  <a:cubicBezTo>
                    <a:pt x="21844" y="729615"/>
                    <a:pt x="0" y="707898"/>
                    <a:pt x="0" y="680974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4082861" y="7423770"/>
            <a:ext cx="218926" cy="364926"/>
            <a:chOff x="0" y="0"/>
            <a:chExt cx="291902" cy="48656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91902" cy="486568"/>
            </a:xfrm>
            <a:custGeom>
              <a:avLst/>
              <a:gdLst/>
              <a:ahLst/>
              <a:cxnLst/>
              <a:rect r="r" b="b" t="t" l="l"/>
              <a:pathLst>
                <a:path h="486568" w="291902">
                  <a:moveTo>
                    <a:pt x="0" y="0"/>
                  </a:moveTo>
                  <a:lnTo>
                    <a:pt x="291902" y="0"/>
                  </a:lnTo>
                  <a:lnTo>
                    <a:pt x="291902" y="486568"/>
                  </a:lnTo>
                  <a:lnTo>
                    <a:pt x="0" y="486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28575"/>
              <a:ext cx="291902" cy="4579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12"/>
                </a:lnSpc>
              </a:pPr>
              <a:r>
                <a:rPr lang="en-US" sz="28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671971" y="8700939"/>
            <a:ext cx="3040856" cy="379959"/>
            <a:chOff x="0" y="0"/>
            <a:chExt cx="4054475" cy="50661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054475" cy="506612"/>
            </a:xfrm>
            <a:custGeom>
              <a:avLst/>
              <a:gdLst/>
              <a:ahLst/>
              <a:cxnLst/>
              <a:rect r="r" b="b" t="t" l="l"/>
              <a:pathLst>
                <a:path h="506612" w="4054475">
                  <a:moveTo>
                    <a:pt x="0" y="0"/>
                  </a:moveTo>
                  <a:lnTo>
                    <a:pt x="4054475" y="0"/>
                  </a:lnTo>
                  <a:lnTo>
                    <a:pt x="4054475" y="506612"/>
                  </a:lnTo>
                  <a:lnTo>
                    <a:pt x="0" y="506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19050"/>
              <a:ext cx="4054475" cy="525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New Variants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191578" y="9226749"/>
            <a:ext cx="6001791" cy="389335"/>
            <a:chOff x="0" y="0"/>
            <a:chExt cx="8002388" cy="51911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002388" cy="519113"/>
            </a:xfrm>
            <a:custGeom>
              <a:avLst/>
              <a:gdLst/>
              <a:ahLst/>
              <a:cxnLst/>
              <a:rect r="r" b="b" t="t" l="l"/>
              <a:pathLst>
                <a:path h="519113" w="8002388">
                  <a:moveTo>
                    <a:pt x="0" y="0"/>
                  </a:moveTo>
                  <a:lnTo>
                    <a:pt x="8002388" y="0"/>
                  </a:lnTo>
                  <a:lnTo>
                    <a:pt x="8002388" y="519113"/>
                  </a:lnTo>
                  <a:lnTo>
                    <a:pt x="0" y="519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85725"/>
              <a:ext cx="8002388" cy="604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62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Emergence of new variants.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21274"/>
          </a:xfrm>
          <a:custGeom>
            <a:avLst/>
            <a:gdLst/>
            <a:ahLst/>
            <a:cxnLst/>
            <a:rect r="r" b="b" t="t" l="l"/>
            <a:pathLst>
              <a:path h="3521274" w="18288000">
                <a:moveTo>
                  <a:pt x="0" y="0"/>
                </a:moveTo>
                <a:lnTo>
                  <a:pt x="18288000" y="0"/>
                </a:lnTo>
                <a:lnTo>
                  <a:pt x="18288000" y="3521274"/>
                </a:lnTo>
                <a:lnTo>
                  <a:pt x="0" y="3521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" r="0" b="-4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5838" y="4295924"/>
            <a:ext cx="16316325" cy="1760636"/>
            <a:chOff x="0" y="0"/>
            <a:chExt cx="21755100" cy="2347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5100" cy="2347515"/>
            </a:xfrm>
            <a:custGeom>
              <a:avLst/>
              <a:gdLst/>
              <a:ahLst/>
              <a:cxnLst/>
              <a:rect r="r" b="b" t="t" l="l"/>
              <a:pathLst>
                <a:path h="2347515" w="21755100">
                  <a:moveTo>
                    <a:pt x="0" y="0"/>
                  </a:moveTo>
                  <a:lnTo>
                    <a:pt x="21755100" y="0"/>
                  </a:lnTo>
                  <a:lnTo>
                    <a:pt x="21755100" y="2347515"/>
                  </a:lnTo>
                  <a:lnTo>
                    <a:pt x="0" y="23475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755100" cy="2404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Project Objectives: Unveiling Insights from COVID-19 Data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5838" y="6795939"/>
            <a:ext cx="633710" cy="633710"/>
            <a:chOff x="0" y="0"/>
            <a:chExt cx="844947" cy="8449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4931" cy="844931"/>
            </a:xfrm>
            <a:custGeom>
              <a:avLst/>
              <a:gdLst/>
              <a:ahLst/>
              <a:cxnLst/>
              <a:rect r="r" b="b" t="t" l="l"/>
              <a:pathLst>
                <a:path h="844931" w="844931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788543" y="0"/>
                  </a:lnTo>
                  <a:cubicBezTo>
                    <a:pt x="819658" y="0"/>
                    <a:pt x="844931" y="25273"/>
                    <a:pt x="844931" y="56388"/>
                  </a:cubicBezTo>
                  <a:lnTo>
                    <a:pt x="844931" y="788543"/>
                  </a:lnTo>
                  <a:cubicBezTo>
                    <a:pt x="844931" y="819658"/>
                    <a:pt x="819658" y="844931"/>
                    <a:pt x="788543" y="844931"/>
                  </a:cubicBezTo>
                  <a:lnTo>
                    <a:pt x="56388" y="844931"/>
                  </a:lnTo>
                  <a:cubicBezTo>
                    <a:pt x="25273" y="844931"/>
                    <a:pt x="0" y="819785"/>
                    <a:pt x="0" y="788543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75891" y="6901457"/>
            <a:ext cx="253604" cy="422522"/>
            <a:chOff x="0" y="0"/>
            <a:chExt cx="338138" cy="5633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8138" cy="563363"/>
            </a:xfrm>
            <a:custGeom>
              <a:avLst/>
              <a:gdLst/>
              <a:ahLst/>
              <a:cxnLst/>
              <a:rect r="r" b="b" t="t" l="l"/>
              <a:pathLst>
                <a:path h="563363" w="338138">
                  <a:moveTo>
                    <a:pt x="0" y="0"/>
                  </a:moveTo>
                  <a:lnTo>
                    <a:pt x="338138" y="0"/>
                  </a:lnTo>
                  <a:lnTo>
                    <a:pt x="338138" y="563363"/>
                  </a:lnTo>
                  <a:lnTo>
                    <a:pt x="0" y="563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338138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01130" y="6795939"/>
            <a:ext cx="3521274" cy="440085"/>
            <a:chOff x="0" y="0"/>
            <a:chExt cx="4695032" cy="586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95032" cy="586780"/>
            </a:xfrm>
            <a:custGeom>
              <a:avLst/>
              <a:gdLst/>
              <a:ahLst/>
              <a:cxnLst/>
              <a:rect r="r" b="b" t="t" l="l"/>
              <a:pathLst>
                <a:path h="586780" w="4695032">
                  <a:moveTo>
                    <a:pt x="0" y="0"/>
                  </a:moveTo>
                  <a:lnTo>
                    <a:pt x="4695032" y="0"/>
                  </a:lnTo>
                  <a:lnTo>
                    <a:pt x="4695032" y="586780"/>
                  </a:lnTo>
                  <a:lnTo>
                    <a:pt x="0" y="586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695032" cy="6248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Data Collection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01130" y="7404944"/>
            <a:ext cx="7102077" cy="450651"/>
            <a:chOff x="0" y="0"/>
            <a:chExt cx="9469437" cy="6008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69437" cy="600868"/>
            </a:xfrm>
            <a:custGeom>
              <a:avLst/>
              <a:gdLst/>
              <a:ahLst/>
              <a:cxnLst/>
              <a:rect r="r" b="b" t="t" l="l"/>
              <a:pathLst>
                <a:path h="600868" w="9469437">
                  <a:moveTo>
                    <a:pt x="0" y="0"/>
                  </a:moveTo>
                  <a:lnTo>
                    <a:pt x="9469437" y="0"/>
                  </a:lnTo>
                  <a:lnTo>
                    <a:pt x="9469437" y="600868"/>
                  </a:lnTo>
                  <a:lnTo>
                    <a:pt x="0" y="600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9469437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Gather comprehensive COVID-19 datasets.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84791" y="6795939"/>
            <a:ext cx="633710" cy="633710"/>
            <a:chOff x="0" y="0"/>
            <a:chExt cx="844947" cy="8449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4931" cy="844931"/>
            </a:xfrm>
            <a:custGeom>
              <a:avLst/>
              <a:gdLst/>
              <a:ahLst/>
              <a:cxnLst/>
              <a:rect r="r" b="b" t="t" l="l"/>
              <a:pathLst>
                <a:path h="844931" w="844931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788543" y="0"/>
                  </a:lnTo>
                  <a:cubicBezTo>
                    <a:pt x="819658" y="0"/>
                    <a:pt x="844931" y="25273"/>
                    <a:pt x="844931" y="56388"/>
                  </a:cubicBezTo>
                  <a:lnTo>
                    <a:pt x="844931" y="788543"/>
                  </a:lnTo>
                  <a:cubicBezTo>
                    <a:pt x="844931" y="819658"/>
                    <a:pt x="819658" y="844931"/>
                    <a:pt x="788543" y="844931"/>
                  </a:cubicBezTo>
                  <a:lnTo>
                    <a:pt x="56388" y="844931"/>
                  </a:lnTo>
                  <a:cubicBezTo>
                    <a:pt x="25273" y="844931"/>
                    <a:pt x="0" y="819785"/>
                    <a:pt x="0" y="788543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474845" y="6901457"/>
            <a:ext cx="253604" cy="422522"/>
            <a:chOff x="0" y="0"/>
            <a:chExt cx="338138" cy="5633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8138" cy="563363"/>
            </a:xfrm>
            <a:custGeom>
              <a:avLst/>
              <a:gdLst/>
              <a:ahLst/>
              <a:cxnLst/>
              <a:rect r="r" b="b" t="t" l="l"/>
              <a:pathLst>
                <a:path h="563363" w="338138">
                  <a:moveTo>
                    <a:pt x="0" y="0"/>
                  </a:moveTo>
                  <a:lnTo>
                    <a:pt x="338138" y="0"/>
                  </a:lnTo>
                  <a:lnTo>
                    <a:pt x="338138" y="563363"/>
                  </a:lnTo>
                  <a:lnTo>
                    <a:pt x="0" y="563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338138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00085" y="6795939"/>
            <a:ext cx="4223891" cy="440085"/>
            <a:chOff x="0" y="0"/>
            <a:chExt cx="5631855" cy="586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31855" cy="586780"/>
            </a:xfrm>
            <a:custGeom>
              <a:avLst/>
              <a:gdLst/>
              <a:ahLst/>
              <a:cxnLst/>
              <a:rect r="r" b="b" t="t" l="l"/>
              <a:pathLst>
                <a:path h="586780" w="5631855">
                  <a:moveTo>
                    <a:pt x="0" y="0"/>
                  </a:moveTo>
                  <a:lnTo>
                    <a:pt x="5631855" y="0"/>
                  </a:lnTo>
                  <a:lnTo>
                    <a:pt x="5631855" y="586780"/>
                  </a:lnTo>
                  <a:lnTo>
                    <a:pt x="0" y="586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631855" cy="6248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Trend Identification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00085" y="7404944"/>
            <a:ext cx="7102077" cy="450651"/>
            <a:chOff x="0" y="0"/>
            <a:chExt cx="9469437" cy="6008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469437" cy="600868"/>
            </a:xfrm>
            <a:custGeom>
              <a:avLst/>
              <a:gdLst/>
              <a:ahLst/>
              <a:cxnLst/>
              <a:rect r="r" b="b" t="t" l="l"/>
              <a:pathLst>
                <a:path h="600868" w="9469437">
                  <a:moveTo>
                    <a:pt x="0" y="0"/>
                  </a:moveTo>
                  <a:lnTo>
                    <a:pt x="9469437" y="0"/>
                  </a:lnTo>
                  <a:lnTo>
                    <a:pt x="9469437" y="600868"/>
                  </a:lnTo>
                  <a:lnTo>
                    <a:pt x="0" y="600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9469437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Identify global pandemic trends.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85838" y="8454032"/>
            <a:ext cx="633710" cy="633710"/>
            <a:chOff x="0" y="0"/>
            <a:chExt cx="844947" cy="8449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44931" cy="844931"/>
            </a:xfrm>
            <a:custGeom>
              <a:avLst/>
              <a:gdLst/>
              <a:ahLst/>
              <a:cxnLst/>
              <a:rect r="r" b="b" t="t" l="l"/>
              <a:pathLst>
                <a:path h="844931" w="844931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788543" y="0"/>
                  </a:lnTo>
                  <a:cubicBezTo>
                    <a:pt x="819658" y="0"/>
                    <a:pt x="844931" y="25273"/>
                    <a:pt x="844931" y="56388"/>
                  </a:cubicBezTo>
                  <a:lnTo>
                    <a:pt x="844931" y="788543"/>
                  </a:lnTo>
                  <a:cubicBezTo>
                    <a:pt x="844931" y="819658"/>
                    <a:pt x="819658" y="844931"/>
                    <a:pt x="788543" y="844931"/>
                  </a:cubicBezTo>
                  <a:lnTo>
                    <a:pt x="56388" y="844931"/>
                  </a:lnTo>
                  <a:cubicBezTo>
                    <a:pt x="25273" y="844931"/>
                    <a:pt x="0" y="819785"/>
                    <a:pt x="0" y="788543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75891" y="8559552"/>
            <a:ext cx="253604" cy="422522"/>
            <a:chOff x="0" y="0"/>
            <a:chExt cx="338138" cy="5633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38138" cy="563363"/>
            </a:xfrm>
            <a:custGeom>
              <a:avLst/>
              <a:gdLst/>
              <a:ahLst/>
              <a:cxnLst/>
              <a:rect r="r" b="b" t="t" l="l"/>
              <a:pathLst>
                <a:path h="563363" w="338138">
                  <a:moveTo>
                    <a:pt x="0" y="0"/>
                  </a:moveTo>
                  <a:lnTo>
                    <a:pt x="338138" y="0"/>
                  </a:lnTo>
                  <a:lnTo>
                    <a:pt x="338138" y="563363"/>
                  </a:lnTo>
                  <a:lnTo>
                    <a:pt x="0" y="563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338138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01130" y="8454032"/>
            <a:ext cx="3590330" cy="440085"/>
            <a:chOff x="0" y="0"/>
            <a:chExt cx="4787107" cy="5867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87107" cy="586780"/>
            </a:xfrm>
            <a:custGeom>
              <a:avLst/>
              <a:gdLst/>
              <a:ahLst/>
              <a:cxnLst/>
              <a:rect r="r" b="b" t="t" l="l"/>
              <a:pathLst>
                <a:path h="586780" w="4787107">
                  <a:moveTo>
                    <a:pt x="0" y="0"/>
                  </a:moveTo>
                  <a:lnTo>
                    <a:pt x="4787107" y="0"/>
                  </a:lnTo>
                  <a:lnTo>
                    <a:pt x="4787107" y="586780"/>
                  </a:lnTo>
                  <a:lnTo>
                    <a:pt x="0" y="586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787107" cy="6248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Impact Assessment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901130" y="9063037"/>
            <a:ext cx="7102077" cy="450651"/>
            <a:chOff x="0" y="0"/>
            <a:chExt cx="9469437" cy="60086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469437" cy="600868"/>
            </a:xfrm>
            <a:custGeom>
              <a:avLst/>
              <a:gdLst/>
              <a:ahLst/>
              <a:cxnLst/>
              <a:rect r="r" b="b" t="t" l="l"/>
              <a:pathLst>
                <a:path h="600868" w="9469437">
                  <a:moveTo>
                    <a:pt x="0" y="0"/>
                  </a:moveTo>
                  <a:lnTo>
                    <a:pt x="9469437" y="0"/>
                  </a:lnTo>
                  <a:lnTo>
                    <a:pt x="9469437" y="600868"/>
                  </a:lnTo>
                  <a:lnTo>
                    <a:pt x="0" y="600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9469437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Assess the socioeconomic impact.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284791" y="8454032"/>
            <a:ext cx="633710" cy="633710"/>
            <a:chOff x="0" y="0"/>
            <a:chExt cx="844947" cy="84494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44931" cy="844931"/>
            </a:xfrm>
            <a:custGeom>
              <a:avLst/>
              <a:gdLst/>
              <a:ahLst/>
              <a:cxnLst/>
              <a:rect r="r" b="b" t="t" l="l"/>
              <a:pathLst>
                <a:path h="844931" w="844931">
                  <a:moveTo>
                    <a:pt x="0" y="56388"/>
                  </a:moveTo>
                  <a:cubicBezTo>
                    <a:pt x="0" y="25273"/>
                    <a:pt x="25273" y="0"/>
                    <a:pt x="56388" y="0"/>
                  </a:cubicBezTo>
                  <a:lnTo>
                    <a:pt x="788543" y="0"/>
                  </a:lnTo>
                  <a:cubicBezTo>
                    <a:pt x="819658" y="0"/>
                    <a:pt x="844931" y="25273"/>
                    <a:pt x="844931" y="56388"/>
                  </a:cubicBezTo>
                  <a:lnTo>
                    <a:pt x="844931" y="788543"/>
                  </a:lnTo>
                  <a:cubicBezTo>
                    <a:pt x="844931" y="819658"/>
                    <a:pt x="819658" y="844931"/>
                    <a:pt x="788543" y="844931"/>
                  </a:cubicBezTo>
                  <a:lnTo>
                    <a:pt x="56388" y="844931"/>
                  </a:lnTo>
                  <a:cubicBezTo>
                    <a:pt x="25273" y="844931"/>
                    <a:pt x="0" y="819785"/>
                    <a:pt x="0" y="788543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9474845" y="8559552"/>
            <a:ext cx="253604" cy="422522"/>
            <a:chOff x="0" y="0"/>
            <a:chExt cx="338138" cy="56336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38138" cy="563363"/>
            </a:xfrm>
            <a:custGeom>
              <a:avLst/>
              <a:gdLst/>
              <a:ahLst/>
              <a:cxnLst/>
              <a:rect r="r" b="b" t="t" l="l"/>
              <a:pathLst>
                <a:path h="563363" w="338138">
                  <a:moveTo>
                    <a:pt x="0" y="0"/>
                  </a:moveTo>
                  <a:lnTo>
                    <a:pt x="338138" y="0"/>
                  </a:lnTo>
                  <a:lnTo>
                    <a:pt x="338138" y="563363"/>
                  </a:lnTo>
                  <a:lnTo>
                    <a:pt x="0" y="563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38100"/>
              <a:ext cx="338138" cy="5252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00085" y="8454032"/>
            <a:ext cx="3521274" cy="440085"/>
            <a:chOff x="0" y="0"/>
            <a:chExt cx="4695032" cy="58678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695032" cy="586780"/>
            </a:xfrm>
            <a:custGeom>
              <a:avLst/>
              <a:gdLst/>
              <a:ahLst/>
              <a:cxnLst/>
              <a:rect r="r" b="b" t="t" l="l"/>
              <a:pathLst>
                <a:path h="586780" w="4695032">
                  <a:moveTo>
                    <a:pt x="0" y="0"/>
                  </a:moveTo>
                  <a:lnTo>
                    <a:pt x="4695032" y="0"/>
                  </a:lnTo>
                  <a:lnTo>
                    <a:pt x="4695032" y="586780"/>
                  </a:lnTo>
                  <a:lnTo>
                    <a:pt x="0" y="586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4695032" cy="6248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Forecasting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200085" y="9063037"/>
            <a:ext cx="7102077" cy="450651"/>
            <a:chOff x="0" y="0"/>
            <a:chExt cx="9469437" cy="60086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469437" cy="600868"/>
            </a:xfrm>
            <a:custGeom>
              <a:avLst/>
              <a:gdLst/>
              <a:ahLst/>
              <a:cxnLst/>
              <a:rect r="r" b="b" t="t" l="l"/>
              <a:pathLst>
                <a:path h="600868" w="9469437">
                  <a:moveTo>
                    <a:pt x="0" y="0"/>
                  </a:moveTo>
                  <a:lnTo>
                    <a:pt x="9469437" y="0"/>
                  </a:lnTo>
                  <a:lnTo>
                    <a:pt x="9469437" y="600868"/>
                  </a:lnTo>
                  <a:lnTo>
                    <a:pt x="0" y="600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0"/>
              <a:ext cx="9469437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Predict future disease trends.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7887" y="1028700"/>
            <a:ext cx="9902053" cy="7845395"/>
          </a:xfrm>
          <a:custGeom>
            <a:avLst/>
            <a:gdLst/>
            <a:ahLst/>
            <a:cxnLst/>
            <a:rect r="r" b="b" t="t" l="l"/>
            <a:pathLst>
              <a:path h="7845395" w="9902053">
                <a:moveTo>
                  <a:pt x="0" y="0"/>
                </a:moveTo>
                <a:lnTo>
                  <a:pt x="9902053" y="0"/>
                </a:lnTo>
                <a:lnTo>
                  <a:pt x="9902053" y="7845395"/>
                </a:lnTo>
                <a:lnTo>
                  <a:pt x="0" y="784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38043"/>
            <a:ext cx="5334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737248"/>
            <a:ext cx="16303526" cy="1771947"/>
            <a:chOff x="0" y="0"/>
            <a:chExt cx="21738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Data Acquisition and Cleaning with Pandas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521791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Loading Data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944344"/>
            <a:ext cx="3556993" cy="907256"/>
            <a:chOff x="0" y="0"/>
            <a:chExt cx="4742657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47426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Importing data sets into Pandas.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50508" y="5217914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Cleaning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50508" y="5944344"/>
            <a:ext cx="3556993" cy="907256"/>
            <a:chOff x="0" y="0"/>
            <a:chExt cx="4742657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47426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Handling missing and incorrect data.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08777" y="5217914"/>
            <a:ext cx="3556993" cy="885825"/>
            <a:chOff x="0" y="0"/>
            <a:chExt cx="4742657" cy="1181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42657" cy="1181100"/>
            </a:xfrm>
            <a:custGeom>
              <a:avLst/>
              <a:gdLst/>
              <a:ahLst/>
              <a:cxnLst/>
              <a:rect r="r" b="b" t="t" l="l"/>
              <a:pathLst>
                <a:path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Transforming Data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08777" y="6387256"/>
            <a:ext cx="3556993" cy="907256"/>
            <a:chOff x="0" y="0"/>
            <a:chExt cx="4742657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7426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Converting to correct data types.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67047" y="5217914"/>
            <a:ext cx="3556992" cy="885825"/>
            <a:chOff x="0" y="0"/>
            <a:chExt cx="4742657" cy="1181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42657" cy="1181100"/>
            </a:xfrm>
            <a:custGeom>
              <a:avLst/>
              <a:gdLst/>
              <a:ahLst/>
              <a:cxnLst/>
              <a:rect r="r" b="b" t="t" l="l"/>
              <a:pathLst>
                <a:path h="1181100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Feature Engineering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67047" y="6387256"/>
            <a:ext cx="3556992" cy="907256"/>
            <a:chOff x="0" y="0"/>
            <a:chExt cx="4742657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47426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Creating more features from existing data.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3391" y="1979036"/>
            <a:ext cx="14035909" cy="7501952"/>
          </a:xfrm>
          <a:custGeom>
            <a:avLst/>
            <a:gdLst/>
            <a:ahLst/>
            <a:cxnLst/>
            <a:rect r="r" b="b" t="t" l="l"/>
            <a:pathLst>
              <a:path h="7501952" w="14035909">
                <a:moveTo>
                  <a:pt x="0" y="0"/>
                </a:moveTo>
                <a:lnTo>
                  <a:pt x="14035909" y="0"/>
                </a:lnTo>
                <a:lnTo>
                  <a:pt x="14035909" y="7501952"/>
                </a:lnTo>
                <a:lnTo>
                  <a:pt x="0" y="75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632" y="159703"/>
            <a:ext cx="95891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8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F0F1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8469" y="667642"/>
            <a:ext cx="9733061" cy="2273052"/>
            <a:chOff x="0" y="0"/>
            <a:chExt cx="12977415" cy="30307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77415" cy="3030737"/>
            </a:xfrm>
            <a:custGeom>
              <a:avLst/>
              <a:gdLst/>
              <a:ahLst/>
              <a:cxnLst/>
              <a:rect r="r" b="b" t="t" l="l"/>
              <a:pathLst>
                <a:path h="3030737" w="12977415">
                  <a:moveTo>
                    <a:pt x="0" y="0"/>
                  </a:moveTo>
                  <a:lnTo>
                    <a:pt x="12977415" y="0"/>
                  </a:lnTo>
                  <a:lnTo>
                    <a:pt x="12977415" y="3030737"/>
                  </a:lnTo>
                  <a:lnTo>
                    <a:pt x="0" y="3030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977415" cy="30688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37"/>
                </a:lnSpc>
              </a:pPr>
              <a:r>
                <a:rPr lang="en-US" sz="4750">
                  <a:solidFill>
                    <a:srgbClr val="FBF3FA"/>
                  </a:solidFill>
                  <a:latin typeface="Arimo"/>
                  <a:ea typeface="Arimo"/>
                  <a:cs typeface="Arimo"/>
                  <a:sym typeface="Arimo"/>
                </a:rPr>
                <a:t>Impact Analysis: Socioeconomic Factors &amp; COVID-19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8469" y="3304282"/>
            <a:ext cx="9733061" cy="1396901"/>
            <a:chOff x="0" y="0"/>
            <a:chExt cx="12977415" cy="18625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77495" cy="1862582"/>
            </a:xfrm>
            <a:custGeom>
              <a:avLst/>
              <a:gdLst/>
              <a:ahLst/>
              <a:cxnLst/>
              <a:rect r="r" b="b" t="t" l="l"/>
              <a:pathLst>
                <a:path h="1862582" w="12977495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0910" y="3546722"/>
            <a:ext cx="3030588" cy="378767"/>
            <a:chOff x="0" y="0"/>
            <a:chExt cx="4040783" cy="5050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40783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78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Economic Impact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0910" y="4070896"/>
            <a:ext cx="9248180" cy="387846"/>
            <a:chOff x="0" y="0"/>
            <a:chExt cx="12330907" cy="5171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30907" cy="517128"/>
            </a:xfrm>
            <a:custGeom>
              <a:avLst/>
              <a:gdLst/>
              <a:ahLst/>
              <a:cxnLst/>
              <a:rect r="r" b="b" t="t" l="l"/>
              <a:pathLst>
                <a:path h="517128" w="12330907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GDP changes due to lockdowns.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8469" y="4943624"/>
            <a:ext cx="9733061" cy="1396901"/>
            <a:chOff x="0" y="0"/>
            <a:chExt cx="12977415" cy="18625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77495" cy="1862582"/>
            </a:xfrm>
            <a:custGeom>
              <a:avLst/>
              <a:gdLst/>
              <a:ahLst/>
              <a:cxnLst/>
              <a:rect r="r" b="b" t="t" l="l"/>
              <a:pathLst>
                <a:path h="1862582" w="12977495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90910" y="5186065"/>
            <a:ext cx="3030588" cy="378768"/>
            <a:chOff x="0" y="0"/>
            <a:chExt cx="4040783" cy="5050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40783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78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Education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0910" y="5710237"/>
            <a:ext cx="9248180" cy="387846"/>
            <a:chOff x="0" y="0"/>
            <a:chExt cx="12330907" cy="5171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30907" cy="517128"/>
            </a:xfrm>
            <a:custGeom>
              <a:avLst/>
              <a:gdLst/>
              <a:ahLst/>
              <a:cxnLst/>
              <a:rect r="r" b="b" t="t" l="l"/>
              <a:pathLst>
                <a:path h="517128" w="12330907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School closures and learning loss.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48469" y="6582966"/>
            <a:ext cx="9733061" cy="1396901"/>
            <a:chOff x="0" y="0"/>
            <a:chExt cx="12977415" cy="18625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977495" cy="1862582"/>
            </a:xfrm>
            <a:custGeom>
              <a:avLst/>
              <a:gdLst/>
              <a:ahLst/>
              <a:cxnLst/>
              <a:rect r="r" b="b" t="t" l="l"/>
              <a:pathLst>
                <a:path h="1862582" w="12977495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90910" y="6825406"/>
            <a:ext cx="3030588" cy="378768"/>
            <a:chOff x="0" y="0"/>
            <a:chExt cx="4040783" cy="50502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040783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78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Healthcare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90910" y="7349579"/>
            <a:ext cx="9248180" cy="387846"/>
            <a:chOff x="0" y="0"/>
            <a:chExt cx="12330907" cy="5171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330907" cy="517128"/>
            </a:xfrm>
            <a:custGeom>
              <a:avLst/>
              <a:gdLst/>
              <a:ahLst/>
              <a:cxnLst/>
              <a:rect r="r" b="b" t="t" l="l"/>
              <a:pathLst>
                <a:path h="517128" w="12330907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Strain on healthcare systems.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48469" y="8222308"/>
            <a:ext cx="9733061" cy="1396901"/>
            <a:chOff x="0" y="0"/>
            <a:chExt cx="12977415" cy="18625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977495" cy="1862582"/>
            </a:xfrm>
            <a:custGeom>
              <a:avLst/>
              <a:gdLst/>
              <a:ahLst/>
              <a:cxnLst/>
              <a:rect r="r" b="b" t="t" l="l"/>
              <a:pathLst>
                <a:path h="1862582" w="12977495">
                  <a:moveTo>
                    <a:pt x="0" y="48514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12928981" y="0"/>
                  </a:lnTo>
                  <a:cubicBezTo>
                    <a:pt x="12955778" y="0"/>
                    <a:pt x="12977495" y="21717"/>
                    <a:pt x="12977495" y="48514"/>
                  </a:cubicBezTo>
                  <a:lnTo>
                    <a:pt x="12977495" y="1814068"/>
                  </a:lnTo>
                  <a:cubicBezTo>
                    <a:pt x="12977495" y="1840865"/>
                    <a:pt x="12955778" y="1862582"/>
                    <a:pt x="12928981" y="1862582"/>
                  </a:cubicBezTo>
                  <a:lnTo>
                    <a:pt x="48514" y="1862582"/>
                  </a:lnTo>
                  <a:cubicBezTo>
                    <a:pt x="21717" y="1862582"/>
                    <a:pt x="0" y="1840865"/>
                    <a:pt x="0" y="1814068"/>
                  </a:cubicBezTo>
                  <a:close/>
                </a:path>
              </a:pathLst>
            </a:custGeom>
            <a:solidFill>
              <a:srgbClr val="2E2E2F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90910" y="8464749"/>
            <a:ext cx="3030588" cy="378768"/>
            <a:chOff x="0" y="0"/>
            <a:chExt cx="4040783" cy="5050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040783" cy="505023"/>
            </a:xfrm>
            <a:custGeom>
              <a:avLst/>
              <a:gdLst/>
              <a:ahLst/>
              <a:cxnLst/>
              <a:rect r="r" b="b" t="t" l="l"/>
              <a:pathLst>
                <a:path h="505023" w="4040783">
                  <a:moveTo>
                    <a:pt x="0" y="0"/>
                  </a:moveTo>
                  <a:lnTo>
                    <a:pt x="4040783" y="0"/>
                  </a:lnTo>
                  <a:lnTo>
                    <a:pt x="4040783" y="505023"/>
                  </a:lnTo>
                  <a:lnTo>
                    <a:pt x="0" y="505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040783" cy="5240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Employment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90910" y="8988921"/>
            <a:ext cx="9248180" cy="387846"/>
            <a:chOff x="0" y="0"/>
            <a:chExt cx="12330907" cy="5171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0907" cy="517128"/>
            </a:xfrm>
            <a:custGeom>
              <a:avLst/>
              <a:gdLst/>
              <a:ahLst/>
              <a:cxnLst/>
              <a:rect r="r" b="b" t="t" l="l"/>
              <a:pathLst>
                <a:path h="517128" w="12330907">
                  <a:moveTo>
                    <a:pt x="0" y="0"/>
                  </a:moveTo>
                  <a:lnTo>
                    <a:pt x="12330907" y="0"/>
                  </a:lnTo>
                  <a:lnTo>
                    <a:pt x="12330907" y="517128"/>
                  </a:lnTo>
                  <a:lnTo>
                    <a:pt x="0" y="51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2330907" cy="6028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E0D6DE"/>
                  </a:solidFill>
                  <a:latin typeface="Fira Sans"/>
                  <a:ea typeface="Fira Sans"/>
                  <a:cs typeface="Fira Sans"/>
                  <a:sym typeface="Fira Sans"/>
                </a:rPr>
                <a:t>Job losses across sectors.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821" y="2098520"/>
            <a:ext cx="10620404" cy="7685707"/>
          </a:xfrm>
          <a:custGeom>
            <a:avLst/>
            <a:gdLst/>
            <a:ahLst/>
            <a:cxnLst/>
            <a:rect r="r" b="b" t="t" l="l"/>
            <a:pathLst>
              <a:path h="7685707" w="10620404">
                <a:moveTo>
                  <a:pt x="0" y="0"/>
                </a:moveTo>
                <a:lnTo>
                  <a:pt x="10620404" y="0"/>
                </a:lnTo>
                <a:lnTo>
                  <a:pt x="10620404" y="7685708"/>
                </a:lnTo>
                <a:lnTo>
                  <a:pt x="0" y="7685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523" y="423334"/>
            <a:ext cx="13788074" cy="133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6"/>
              </a:lnSpc>
            </a:pPr>
            <a:r>
              <a:rPr lang="en-US" sz="781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clinical trails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2838" y="3404430"/>
            <a:ext cx="9253381" cy="6010328"/>
          </a:xfrm>
          <a:custGeom>
            <a:avLst/>
            <a:gdLst/>
            <a:ahLst/>
            <a:cxnLst/>
            <a:rect r="r" b="b" t="t" l="l"/>
            <a:pathLst>
              <a:path h="6010328" w="9253381">
                <a:moveTo>
                  <a:pt x="0" y="0"/>
                </a:moveTo>
                <a:lnTo>
                  <a:pt x="9253381" y="0"/>
                </a:lnTo>
                <a:lnTo>
                  <a:pt x="9253381" y="6010328"/>
                </a:lnTo>
                <a:lnTo>
                  <a:pt x="0" y="601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09381" y="-180975"/>
            <a:ext cx="17891650" cy="466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7"/>
              </a:lnSpc>
            </a:pPr>
            <a:r>
              <a:rPr lang="en-US" sz="88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Study Types by Status in Clinical Trials</a:t>
            </a:r>
          </a:p>
          <a:p>
            <a:pPr algn="ctr">
              <a:lnSpc>
                <a:spcPts val="1240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DAGgZT62v1k</dc:identifier>
  <dcterms:modified xsi:type="dcterms:W3CDTF">2011-08-01T06:04:30Z</dcterms:modified>
  <cp:revision>1</cp:revision>
  <dc:title>COVID-19-Exploratory-Data-Analysis-EDA-Using-Pandas.pptx</dc:title>
</cp:coreProperties>
</file>